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Pretendard Bold" panose="020B0600000101010101" charset="-127"/>
      <p:bold r:id="rId19"/>
    </p:embeddedFont>
    <p:embeddedFont>
      <p:font typeface="Pretendard Light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8" y="1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7018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235200"/>
            <a:ext cx="152400" cy="15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55800" y="2324100"/>
            <a:ext cx="2882900" cy="273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400" b="0" i="0" u="none" strike="noStrike">
                <a:solidFill>
                  <a:srgbClr val="EA1729"/>
                </a:solidFill>
                <a:ea typeface="Pretendard ExtraBold"/>
              </a:rPr>
              <a:t>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04800" y="8877300"/>
            <a:ext cx="5562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박유신</a:t>
            </a:r>
            <a:r>
              <a:rPr lang="en-US" sz="24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  </a:t>
            </a:r>
            <a:r>
              <a:rPr lang="ko-KR" sz="24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송준서</a:t>
            </a:r>
            <a:r>
              <a:rPr lang="en-US" sz="24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  </a:t>
            </a:r>
            <a:r>
              <a:rPr lang="ko-KR" sz="24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이준영</a:t>
            </a:r>
            <a:r>
              <a:rPr lang="en-US" sz="24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  </a:t>
            </a:r>
            <a:r>
              <a:rPr lang="ko-KR" sz="24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배용건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47700" y="812800"/>
            <a:ext cx="322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221F20"/>
                </a:solidFill>
                <a:latin typeface="Pretendard Light"/>
              </a:rPr>
              <a:t>2025.10.27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4700" y="4660900"/>
            <a:ext cx="80772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200" b="0" i="0" u="none" strike="noStrike">
                <a:solidFill>
                  <a:srgbClr val="221F20"/>
                </a:solidFill>
                <a:latin typeface="Pretendard Medium"/>
              </a:rPr>
              <a:t>Ssafy AI challenge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75100" y="2324100"/>
            <a:ext cx="6375400" cy="273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400" b="0" i="0" u="none" strike="noStrike">
                <a:solidFill>
                  <a:srgbClr val="221F20"/>
                </a:solidFill>
                <a:ea typeface="Pretendard ExtraBold"/>
              </a:rPr>
              <a:t>그리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100" y="6781800"/>
            <a:ext cx="12382500" cy="1638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44600" y="1155700"/>
            <a:ext cx="2527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LOCAL ENVIRONMENT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5600" y="2717800"/>
            <a:ext cx="12496800" cy="386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4600" b="0" i="0" u="none" strike="noStrike">
                <a:solidFill>
                  <a:srgbClr val="221F20"/>
                </a:solidFill>
                <a:latin typeface="Pretendard Bold"/>
              </a:rPr>
              <a:t>EC2</a:t>
            </a:r>
          </a:p>
          <a:p>
            <a:pPr lvl="0" algn="ctr">
              <a:lnSpc>
                <a:spcPct val="107899"/>
              </a:lnSpc>
            </a:pPr>
            <a:endParaRPr lang="en-US" sz="4600" b="0" i="0" u="none" strike="noStrike">
              <a:solidFill>
                <a:srgbClr val="221F20"/>
              </a:solidFill>
              <a:latin typeface="Pretendard Bold"/>
            </a:endParaRPr>
          </a:p>
          <a:p>
            <a:pPr lvl="0" algn="ctr">
              <a:lnSpc>
                <a:spcPct val="107899"/>
              </a:lnSpc>
            </a:pPr>
            <a:r>
              <a:rPr lang="en-US" sz="4600" b="0" i="0" u="none" strike="noStrike">
                <a:solidFill>
                  <a:srgbClr val="221F20"/>
                </a:solidFill>
                <a:latin typeface="Pretendard Bold"/>
              </a:rPr>
              <a:t>G5dn(24GB)</a:t>
            </a:r>
          </a:p>
          <a:p>
            <a:pPr lvl="0" algn="ctr">
              <a:lnSpc>
                <a:spcPct val="107899"/>
              </a:lnSpc>
            </a:pPr>
            <a:endParaRPr lang="en-US" sz="4600" b="0" i="0" u="none" strike="noStrike">
              <a:solidFill>
                <a:srgbClr val="221F20"/>
              </a:solidFill>
              <a:latin typeface="Pretendard Bold"/>
            </a:endParaRPr>
          </a:p>
          <a:p>
            <a:pPr lvl="0" algn="ctr">
              <a:lnSpc>
                <a:spcPct val="107899"/>
              </a:lnSpc>
            </a:pPr>
            <a:r>
              <a:rPr lang="en-US" sz="4600" b="0" i="0" u="none" strike="noStrike">
                <a:solidFill>
                  <a:srgbClr val="221F20"/>
                </a:solidFill>
                <a:latin typeface="Pretendard Bold"/>
              </a:rPr>
              <a:t>A100(40GB)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0900" y="7658100"/>
            <a:ext cx="11747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우리가</a:t>
            </a:r>
            <a:r>
              <a:rPr lang="en-US" sz="3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3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돌릴</a:t>
            </a:r>
            <a:r>
              <a:rPr lang="en-US" sz="3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3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3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3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있는</a:t>
            </a:r>
            <a:r>
              <a:rPr lang="en-US" sz="3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3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최선의</a:t>
            </a:r>
            <a:r>
              <a:rPr lang="en-US" sz="3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3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모델은</a:t>
            </a:r>
            <a:r>
              <a:rPr lang="en-US" sz="3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18034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환경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10096500" y="3848100"/>
            <a:ext cx="12319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1820000">
            <a:off x="10668000" y="3784600"/>
            <a:ext cx="36195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20580000">
            <a:off x="7124700" y="3771900"/>
            <a:ext cx="36703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0629900" y="31877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5257800" y="4089400"/>
            <a:ext cx="3810000" cy="381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8763000" y="4089400"/>
            <a:ext cx="3810000" cy="381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12217400" y="4089400"/>
            <a:ext cx="3810000" cy="381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8600" y="4876800"/>
            <a:ext cx="1206500" cy="41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0300" y="4876800"/>
            <a:ext cx="1206500" cy="419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00100" y="4876800"/>
            <a:ext cx="1206500" cy="419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842000" y="5422900"/>
            <a:ext cx="2717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21F20"/>
                </a:solidFill>
                <a:latin typeface="Pretendard SemiBold"/>
              </a:rPr>
              <a:t>Kanana-1.5-v-3B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53100" y="6007100"/>
            <a:ext cx="2882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카카오의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''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텍스트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''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를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처리하는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멀티모달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모델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56700" y="5422900"/>
            <a:ext cx="3086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21F20"/>
                </a:solidFill>
                <a:latin typeface="Pretendard SemiBold"/>
              </a:rPr>
              <a:t>VARCO-VISION 2.0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37700" y="6045200"/>
            <a:ext cx="22479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NCSOFT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의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한국어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영어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텍스트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동시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이해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39700" y="5422900"/>
            <a:ext cx="27432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21F20"/>
                </a:solidFill>
                <a:latin typeface="Pretendard SemiBold"/>
              </a:rPr>
              <a:t>Qwen 2.5 VL-7B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03200" y="6007100"/>
            <a:ext cx="2552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Alibaba cloud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의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텍스트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영상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입력을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처리하는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멀티모달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54800" y="4953000"/>
            <a:ext cx="1092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모델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21900" y="4953000"/>
            <a:ext cx="1066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모델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89000" y="4953000"/>
            <a:ext cx="1066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모델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200" y="18669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모델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찾기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MODEL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75300" y="1384300"/>
            <a:ext cx="102108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4400" b="0" i="0" u="none" strike="noStrike">
                <a:solidFill>
                  <a:srgbClr val="221F20"/>
                </a:solidFill>
                <a:ea typeface="Pretendard Bold"/>
              </a:rPr>
              <a:t>텍스트</a:t>
            </a:r>
            <a:r>
              <a:rPr lang="en-US" sz="4400" b="0" i="0" u="none" strike="noStrike">
                <a:solidFill>
                  <a:srgbClr val="221F20"/>
                </a:solidFill>
                <a:latin typeface="Pretendard Bold"/>
              </a:rPr>
              <a:t> + </a:t>
            </a:r>
            <a:r>
              <a:rPr lang="ko-KR" sz="4400" b="0" i="0" u="none" strike="noStrike">
                <a:solidFill>
                  <a:srgbClr val="221F20"/>
                </a:solidFill>
                <a:ea typeface="Pretendard Bold"/>
              </a:rPr>
              <a:t>이미지</a:t>
            </a:r>
            <a:r>
              <a:rPr lang="en-US" sz="4400" b="0" i="0" u="none" strike="noStrike">
                <a:solidFill>
                  <a:srgbClr val="221F20"/>
                </a:solidFill>
                <a:latin typeface="Pretendard Bold"/>
              </a:rPr>
              <a:t> + </a:t>
            </a:r>
            <a:r>
              <a:rPr lang="ko-KR" sz="4400" b="0" i="0" u="none" strike="noStrike">
                <a:solidFill>
                  <a:srgbClr val="221F20"/>
                </a:solidFill>
                <a:ea typeface="Pretendard Bold"/>
              </a:rPr>
              <a:t>그리고</a:t>
            </a:r>
            <a:r>
              <a:rPr lang="en-US" sz="44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221F20"/>
                </a:solidFill>
                <a:ea typeface="Pretendard Bold"/>
              </a:rPr>
              <a:t>한국어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88000" y="8356600"/>
            <a:ext cx="101727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221F20"/>
                </a:solidFill>
                <a:ea typeface="Pretendard Regular"/>
              </a:rPr>
              <a:t>한국어라는</a:t>
            </a:r>
            <a:r>
              <a:rPr lang="en-US" sz="32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221F20"/>
                </a:solidFill>
                <a:ea typeface="Pretendard Regular"/>
              </a:rPr>
              <a:t>키워드보다</a:t>
            </a:r>
          </a:p>
          <a:p>
            <a:pPr lvl="0" algn="ctr">
              <a:lnSpc>
                <a:spcPct val="124499"/>
              </a:lnSpc>
            </a:pPr>
            <a:r>
              <a:rPr lang="ko-KR" sz="3200" b="0" i="0" u="none" strike="noStrike">
                <a:solidFill>
                  <a:srgbClr val="221F20"/>
                </a:solidFill>
                <a:ea typeface="Pretendard Regular"/>
              </a:rPr>
              <a:t>결과적</a:t>
            </a:r>
            <a:r>
              <a:rPr lang="en-US" sz="32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221F20"/>
                </a:solidFill>
                <a:ea typeface="Pretendard Regular"/>
              </a:rPr>
              <a:t>수치가</a:t>
            </a:r>
            <a:r>
              <a:rPr lang="en-US" sz="32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221F20"/>
                </a:solidFill>
                <a:ea typeface="Pretendard Regular"/>
              </a:rPr>
              <a:t>검증된</a:t>
            </a:r>
            <a:r>
              <a:rPr lang="en-US" sz="32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221F20"/>
                </a:solidFill>
                <a:ea typeface="Pretendard Regular"/>
              </a:rPr>
              <a:t>안정성에</a:t>
            </a:r>
            <a:r>
              <a:rPr lang="en-US" sz="32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en-US" sz="3200" b="1" i="0" u="none" strike="noStrike">
                <a:solidFill>
                  <a:srgbClr val="EA1729"/>
                </a:solidFill>
                <a:latin typeface="Pretendard Regular"/>
              </a:rPr>
              <a:t>FOCUS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5321300"/>
            <a:ext cx="12141200" cy="388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300" y="7023100"/>
            <a:ext cx="13462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200" y="7023100"/>
            <a:ext cx="13462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3100" y="7023100"/>
            <a:ext cx="13462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6807200" y="8305800"/>
            <a:ext cx="24257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400000">
            <a:off x="10871200" y="8356600"/>
            <a:ext cx="24257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1181100"/>
            <a:ext cx="7391400" cy="4927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462000" y="7099300"/>
            <a:ext cx="11557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핵심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특징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9200" y="1803400"/>
            <a:ext cx="73533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핵심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특징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1308100"/>
            <a:ext cx="3822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WHY?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33900" y="7632700"/>
            <a:ext cx="2908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21F20"/>
                </a:solidFill>
                <a:ea typeface="Pretendard SemiBold"/>
              </a:rPr>
              <a:t>유연성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33900" y="8216900"/>
            <a:ext cx="28956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이미지</a:t>
            </a:r>
            <a:r>
              <a:rPr lang="en-US" sz="1800" b="0" i="0" u="none" strike="noStrike" dirty="0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크기나</a:t>
            </a:r>
            <a:r>
              <a:rPr lang="en-US" sz="1800" b="0" i="0" u="none" strike="noStrike" dirty="0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형태에</a:t>
            </a:r>
            <a:r>
              <a:rPr lang="en-US" sz="1800" b="0" i="0" u="none" strike="noStrike" dirty="0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 dirty="0" err="1">
                <a:solidFill>
                  <a:srgbClr val="221F20">
                    <a:alpha val="70196"/>
                  </a:srgbClr>
                </a:solidFill>
                <a:ea typeface="Pretendard Light"/>
              </a:rPr>
              <a:t>구애받지</a:t>
            </a:r>
            <a:r>
              <a:rPr lang="en-US" sz="1800" b="0" i="0" u="none" strike="noStrike" dirty="0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않고</a:t>
            </a:r>
            <a:r>
              <a:rPr lang="en-US" sz="1800" b="0" i="0" u="none" strike="noStrike" dirty="0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동적으로</a:t>
            </a:r>
            <a:r>
              <a:rPr lang="en-US" sz="1800" b="0" i="0" u="none" strike="noStrike" dirty="0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72500" y="7632700"/>
            <a:ext cx="29083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21F20"/>
                </a:solidFill>
                <a:ea typeface="Pretendard SemiBold"/>
              </a:rPr>
              <a:t>통합성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72500" y="8216900"/>
            <a:ext cx="28956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공간과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시간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정보를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함께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이해하는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멀티모달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인코딩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98400" y="7632700"/>
            <a:ext cx="2895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21F20"/>
                </a:solidFill>
                <a:ea typeface="Pretendard SemiBold"/>
              </a:rPr>
              <a:t>실용성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11100" y="8331200"/>
            <a:ext cx="28829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문서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,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영상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,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객체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인식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등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실무에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즉시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활용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가능한</a:t>
            </a:r>
            <a:r>
              <a:rPr lang="en-US" sz="18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97500" y="7099300"/>
            <a:ext cx="1193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핵심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특징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61500" y="7099300"/>
            <a:ext cx="1117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핵심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특징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6502400"/>
            <a:ext cx="3644900" cy="335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6946900"/>
            <a:ext cx="6858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7099300"/>
            <a:ext cx="330200" cy="39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6502400"/>
            <a:ext cx="3644900" cy="335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6946900"/>
            <a:ext cx="685800" cy="685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200" y="7086600"/>
            <a:ext cx="304800" cy="41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8700" y="6502400"/>
            <a:ext cx="3632200" cy="335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1900" y="6946900"/>
            <a:ext cx="685800" cy="68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1600" y="7086600"/>
            <a:ext cx="406400" cy="40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1600" y="762000"/>
            <a:ext cx="5041900" cy="594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11633200" y="1320800"/>
            <a:ext cx="812800" cy="5041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44600" y="1308100"/>
            <a:ext cx="3225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STRENGTH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83000" y="406400"/>
            <a:ext cx="101092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Bold"/>
              </a:rPr>
              <a:t>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Bold"/>
              </a:rPr>
              <a:t>모델</a:t>
            </a:r>
            <a:r>
              <a:rPr lang="en-US" sz="2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Bold"/>
              </a:rPr>
              <a:t>비교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Bold"/>
              </a:rPr>
              <a:t>강점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9200" y="18034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강점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18100" y="7874000"/>
            <a:ext cx="2247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221F20"/>
                </a:solidFill>
                <a:latin typeface="Pretendard Semi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16500" y="8369300"/>
            <a:ext cx="2425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멀티모달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응용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강점</a:t>
            </a:r>
          </a:p>
          <a:p>
            <a:pPr lvl="0" algn="ctr">
              <a:lnSpc>
                <a:spcPct val="116199"/>
              </a:lnSpc>
            </a:pPr>
            <a:endParaRPr lang="ko-KR" sz="2000" b="0" i="0" u="none" strike="noStrike">
              <a:solidFill>
                <a:srgbClr val="221F20">
                  <a:alpha val="70196"/>
                </a:srgbClr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이미지에서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차트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해석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(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공식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발표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31300" y="7874000"/>
            <a:ext cx="2247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221F20"/>
                </a:solidFill>
                <a:latin typeface="Pretendard SemiBold"/>
              </a:rPr>
              <a:t>Point 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42400" y="8369300"/>
            <a:ext cx="2425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문서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이해</a:t>
            </a:r>
          </a:p>
          <a:p>
            <a:pPr lvl="0" algn="ctr">
              <a:lnSpc>
                <a:spcPct val="116199"/>
              </a:lnSpc>
            </a:pPr>
            <a:endParaRPr lang="ko-KR" sz="2000" b="0" i="0" u="none" strike="noStrike">
              <a:solidFill>
                <a:srgbClr val="221F20">
                  <a:alpha val="70196"/>
                </a:srgbClr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일반적인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시각질의응답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57200" y="7874000"/>
            <a:ext cx="2247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221F20"/>
                </a:solidFill>
                <a:latin typeface="Pretendard SemiBold"/>
              </a:rPr>
              <a:t>Point 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47600" y="8382000"/>
            <a:ext cx="3441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실제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업무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자동화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응용</a:t>
            </a:r>
          </a:p>
          <a:p>
            <a:pPr lvl="0" algn="ctr">
              <a:lnSpc>
                <a:spcPct val="116199"/>
              </a:lnSpc>
            </a:pPr>
            <a:endParaRPr lang="ko-KR" sz="2000" b="0" i="0" u="none" strike="noStrike">
              <a:solidFill>
                <a:srgbClr val="221F20">
                  <a:alpha val="70196"/>
                </a:srgbClr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객체위치정보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출력</a:t>
            </a:r>
          </a:p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JSON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형태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구조화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응답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제공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3238500"/>
            <a:ext cx="48006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0" y="3238500"/>
            <a:ext cx="25400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8669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데이터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증강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SOLUTION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3733800"/>
            <a:ext cx="10160000" cy="4927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9200" y="18669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성능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향상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SOLUTION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5918200"/>
            <a:ext cx="108077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700" y="5130800"/>
            <a:ext cx="10807700" cy="78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700" y="4356100"/>
            <a:ext cx="10807700" cy="76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669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최종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RESULT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70400" y="7188200"/>
            <a:ext cx="102108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4400" b="0" i="0" u="none" strike="noStrike">
                <a:solidFill>
                  <a:srgbClr val="221F20"/>
                </a:solidFill>
                <a:latin typeface="Pretendard Bold"/>
              </a:rPr>
              <a:t>0.76028 -&gt; 0.94187 </a:t>
            </a:r>
            <a:r>
              <a:rPr lang="en-US" sz="4400" b="0" i="0" u="none" strike="noStrike">
                <a:solidFill>
                  <a:srgbClr val="EA1729"/>
                </a:solidFill>
                <a:latin typeface="Pretendard Bold"/>
              </a:rPr>
              <a:t>(+23.88%p)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9715500" y="59563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Bold"/>
              </a:rPr>
              <a:t>100</a:t>
            </a:r>
            <a:r>
              <a:rPr lang="ko-KR" sz="2000" b="0" i="0" u="none" strike="noStrike">
                <a:solidFill>
                  <a:srgbClr val="FFFFFF"/>
                </a:solidFill>
                <a:ea typeface="Pretendard Bold"/>
              </a:rPr>
              <a:t>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13600" y="6680200"/>
            <a:ext cx="774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221F20"/>
                </a:solidFill>
                <a:latin typeface="Pretendard Bold"/>
              </a:rPr>
              <a:t>50</a:t>
            </a:r>
            <a:r>
              <a:rPr lang="ko-KR" sz="2000" b="0" i="0" u="none" strike="noStrike">
                <a:solidFill>
                  <a:srgbClr val="221F20"/>
                </a:solidFill>
                <a:ea typeface="Pretendard Bold"/>
              </a:rPr>
              <a:t>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1866900"/>
            <a:ext cx="4000500" cy="171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200" b="0" i="0" u="none" strike="noStrike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sz="5200" b="0" i="0" u="none" strike="noStrike">
                <a:solidFill>
                  <a:srgbClr val="000000"/>
                </a:solidFill>
                <a:ea typeface="Pretendard Bold"/>
              </a:rPr>
              <a:t>챌린지</a:t>
            </a:r>
            <a:r>
              <a:rPr lang="en-US" sz="52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000000"/>
                </a:solidFill>
                <a:ea typeface="Pretendard Bold"/>
              </a:rPr>
              <a:t>성장</a:t>
            </a:r>
            <a:r>
              <a:rPr lang="en-US" sz="5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Bold"/>
              </a:rPr>
              <a:t>여정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3924300"/>
            <a:ext cx="3924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장비도</a:t>
            </a:r>
            <a:r>
              <a:rPr lang="en-US" sz="20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실력이라는</a:t>
            </a:r>
            <a:r>
              <a:rPr lang="en-US" sz="20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마인드에서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프롬프트와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교차검증과</a:t>
            </a:r>
            <a:r>
              <a:rPr lang="en-US" sz="20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데이터</a:t>
            </a:r>
            <a:r>
              <a:rPr lang="en-US" sz="20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증강의</a:t>
            </a:r>
            <a:r>
              <a:rPr lang="en-US" sz="20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중요성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JOURNEY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0" y="3187700"/>
            <a:ext cx="10718800" cy="524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820000">
            <a:off x="8077200" y="3848100"/>
            <a:ext cx="5537200" cy="266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5400000">
            <a:off x="13055600" y="6324600"/>
            <a:ext cx="25273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 rot="5400000">
            <a:off x="11391900" y="6769100"/>
            <a:ext cx="16256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-120000">
            <a:off x="7886700" y="3810000"/>
            <a:ext cx="9296400" cy="3632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 rot="5400000">
            <a:off x="9740900" y="7226300"/>
            <a:ext cx="7239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7404100"/>
            <a:ext cx="152400" cy="152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429500"/>
            <a:ext cx="152400" cy="15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0" y="7086600"/>
            <a:ext cx="152400" cy="15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5400000">
            <a:off x="15176500" y="5969000"/>
            <a:ext cx="32385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4900" y="3581400"/>
            <a:ext cx="9525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700" y="6286500"/>
            <a:ext cx="152400" cy="152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332200" y="3898900"/>
            <a:ext cx="952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Bold"/>
              </a:rPr>
              <a:t>깨달음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45400" y="7721600"/>
            <a:ext cx="698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첫날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446500" y="7721600"/>
            <a:ext cx="698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마무리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020800" y="7721600"/>
            <a:ext cx="698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4</a:t>
            </a:r>
            <a:r>
              <a:rPr lang="ko-KR" sz="16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일차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99900" y="7721600"/>
            <a:ext cx="698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3</a:t>
            </a:r>
            <a:r>
              <a:rPr lang="ko-KR" sz="16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일차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53600" y="7721600"/>
            <a:ext cx="698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2</a:t>
            </a:r>
            <a:r>
              <a:rPr lang="ko-KR" sz="16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일차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39500" y="6172200"/>
            <a:ext cx="18923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221F20"/>
                </a:solidFill>
                <a:ea typeface="Pretendard Bold"/>
              </a:rPr>
              <a:t>밝기와</a:t>
            </a:r>
            <a:r>
              <a:rPr lang="en-US" sz="20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Bold"/>
              </a:rPr>
              <a:t>채도</a:t>
            </a:r>
            <a:r>
              <a:rPr lang="en-US" sz="20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Bold"/>
              </a:rPr>
              <a:t>조절</a:t>
            </a:r>
          </a:p>
          <a:p>
            <a:pPr lvl="0" algn="ctr">
              <a:lnSpc>
                <a:spcPct val="99600"/>
              </a:lnSpc>
            </a:pPr>
            <a:endParaRPr lang="ko-KR" sz="2000" b="0" i="0" u="none" strike="noStrike">
              <a:solidFill>
                <a:srgbClr val="221F20"/>
              </a:solidFill>
              <a:ea typeface="Pretendard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525000" y="6350000"/>
            <a:ext cx="11176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221F20"/>
                </a:solidFill>
                <a:ea typeface="Pretendard Bold"/>
              </a:rPr>
              <a:t>단기학습</a:t>
            </a:r>
            <a:r>
              <a:rPr lang="en-US" sz="20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Bold"/>
              </a:rPr>
              <a:t>반복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221F20"/>
                </a:solidFill>
                <a:latin typeface="Pretendard Bold"/>
              </a:rPr>
              <a:t>0.01 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18400" y="6946900"/>
            <a:ext cx="9779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221F20"/>
                </a:solidFill>
                <a:latin typeface="Pretendard Medium"/>
              </a:rPr>
              <a:t>0.92 </a:t>
            </a:r>
            <a:r>
              <a:rPr lang="ko-KR" sz="1600" b="0" i="0" u="none" strike="noStrike">
                <a:solidFill>
                  <a:srgbClr val="221F20"/>
                </a:solidFill>
                <a:ea typeface="Pretendard Medium"/>
              </a:rPr>
              <a:t>의</a:t>
            </a:r>
          </a:p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221F20"/>
                </a:solidFill>
                <a:latin typeface="Pretendard Medium"/>
              </a:rPr>
              <a:t> </a:t>
            </a:r>
            <a:r>
              <a:rPr lang="ko-KR" sz="1600" b="0" i="0" u="none" strike="noStrike">
                <a:solidFill>
                  <a:srgbClr val="221F20"/>
                </a:solidFill>
                <a:ea typeface="Pretendard Medium"/>
              </a:rPr>
              <a:t>오만</a:t>
            </a:r>
            <a:r>
              <a:rPr lang="en-US" sz="1600" b="0" i="0" u="none" strike="noStrike">
                <a:solidFill>
                  <a:srgbClr val="221F20"/>
                </a:solidFill>
                <a:latin typeface="Pretendard Medium"/>
              </a:rPr>
              <a:t> </a:t>
            </a:r>
            <a:br>
              <a:rPr lang="en-US" sz="1600" b="0" i="0" u="none" strike="noStrike">
                <a:solidFill>
                  <a:srgbClr val="221F20"/>
                </a:solidFill>
                <a:latin typeface="Pretendard Medium"/>
              </a:rPr>
            </a:br>
            <a:endParaRPr lang="en-US" sz="1600" b="0" i="0" u="none" strike="noStrike">
              <a:solidFill>
                <a:srgbClr val="221F20"/>
              </a:solidFill>
              <a:latin typeface="Pretendard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19200" y="1866900"/>
            <a:ext cx="4000500" cy="171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200" b="0" i="0" u="none" strike="noStrike">
                <a:solidFill>
                  <a:srgbClr val="000000"/>
                </a:solidFill>
                <a:latin typeface="Pretendard Bold"/>
              </a:rPr>
              <a:t>AI </a:t>
            </a:r>
            <a:r>
              <a:rPr lang="ko-KR" sz="5200" b="0" i="0" u="none" strike="noStrike">
                <a:solidFill>
                  <a:srgbClr val="000000"/>
                </a:solidFill>
                <a:ea typeface="Pretendard Bold"/>
              </a:rPr>
              <a:t>챌린지</a:t>
            </a:r>
            <a:r>
              <a:rPr lang="en-US" sz="52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000000"/>
                </a:solidFill>
                <a:ea typeface="Pretendard Bold"/>
              </a:rPr>
              <a:t>성장</a:t>
            </a:r>
            <a:r>
              <a:rPr lang="en-US" sz="5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000000"/>
                </a:solidFill>
                <a:ea typeface="Pretendard Bold"/>
              </a:rPr>
              <a:t>여정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9200" y="3924300"/>
            <a:ext cx="3924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장비도</a:t>
            </a:r>
            <a:r>
              <a:rPr lang="en-US" sz="20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실력이라는</a:t>
            </a:r>
            <a:r>
              <a:rPr lang="en-US" sz="20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마인드에서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프롬프트와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교차검증과</a:t>
            </a:r>
            <a:r>
              <a:rPr lang="en-US" sz="20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데이터</a:t>
            </a:r>
            <a:r>
              <a:rPr lang="en-US" sz="20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증강의</a:t>
            </a:r>
            <a:r>
              <a:rPr lang="en-US" sz="20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Regular"/>
              </a:rPr>
              <a:t>중요성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JOURNEY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360400" y="5321300"/>
            <a:ext cx="18923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221F20"/>
                </a:solidFill>
                <a:ea typeface="Pretendard Bold"/>
              </a:rPr>
              <a:t>이미지</a:t>
            </a:r>
            <a:r>
              <a:rPr lang="en-US" sz="20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Bold"/>
              </a:rPr>
              <a:t>전처리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221F20"/>
                </a:solidFill>
                <a:latin typeface="Pretendard Bold"/>
              </a:rPr>
              <a:t>K - </a:t>
            </a:r>
            <a:r>
              <a:rPr lang="ko-KR" sz="2000" b="0" i="0" u="none" strike="noStrike">
                <a:solidFill>
                  <a:srgbClr val="221F20"/>
                </a:solidFill>
                <a:ea typeface="Pretendard Bold"/>
              </a:rPr>
              <a:t>폴드</a:t>
            </a:r>
            <a:r>
              <a:rPr lang="en-US" sz="20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221F20"/>
                </a:solidFill>
                <a:ea typeface="Pretendard Bold"/>
              </a:rPr>
              <a:t>아쉬움</a:t>
            </a:r>
          </a:p>
          <a:p>
            <a:pPr lvl="0" algn="ctr">
              <a:lnSpc>
                <a:spcPct val="99600"/>
              </a:lnSpc>
            </a:pPr>
            <a:endParaRPr lang="ko-KR" sz="2000" b="0" i="0" u="none" strike="noStrike">
              <a:solidFill>
                <a:srgbClr val="221F2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0" y="4521200"/>
            <a:ext cx="2857500" cy="1333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03900" y="4800600"/>
            <a:ext cx="2235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EA1729"/>
                </a:solidFill>
                <a:latin typeface="Pretendard SemiBold"/>
              </a:rPr>
              <a:t>Content 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03900" y="5168900"/>
            <a:ext cx="22479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21F20"/>
                </a:solidFill>
                <a:ea typeface="Pretendard Regular"/>
              </a:rPr>
              <a:t>모델</a:t>
            </a:r>
            <a:r>
              <a:rPr lang="en-US" sz="2400" b="0" i="0" u="none" strike="noStrike">
                <a:solidFill>
                  <a:srgbClr val="221F20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221F20"/>
                </a:solidFill>
                <a:ea typeface="Pretendard Regular"/>
              </a:rPr>
              <a:t>찾기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4521200"/>
            <a:ext cx="2857500" cy="133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66200" y="4800600"/>
            <a:ext cx="2235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EA1729"/>
                </a:solidFill>
                <a:latin typeface="Pretendard SemiBold"/>
              </a:rPr>
              <a:t>Content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66200" y="5168900"/>
            <a:ext cx="2260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21F20"/>
                </a:solidFill>
                <a:ea typeface="Pretendard Regular"/>
              </a:rPr>
              <a:t>문제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4521200"/>
            <a:ext cx="2857500" cy="1333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103100" y="4800600"/>
            <a:ext cx="2235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EA1729"/>
                </a:solidFill>
                <a:latin typeface="Pretendard SemiBold"/>
              </a:rPr>
              <a:t>Content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03100" y="5168900"/>
            <a:ext cx="2260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21F20"/>
                </a:solidFill>
                <a:ea typeface="Pretendard Regular"/>
              </a:rPr>
              <a:t>솔루션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9200" y="18034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목차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TABLE OF CONTENTS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00" y="4521200"/>
            <a:ext cx="2857500" cy="1333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803900" y="4800600"/>
            <a:ext cx="2235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EA1729"/>
                </a:solidFill>
                <a:latin typeface="Pretendard SemiBold"/>
              </a:rPr>
              <a:t>Content 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03900" y="5168900"/>
            <a:ext cx="22479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21F20"/>
                </a:solidFill>
                <a:latin typeface="Pretendard Regular"/>
              </a:rPr>
              <a:t>Data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4521200"/>
            <a:ext cx="2857500" cy="1333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966200" y="4800600"/>
            <a:ext cx="2235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EA1729"/>
                </a:solidFill>
                <a:latin typeface="Pretendard SemiBold"/>
              </a:rPr>
              <a:t>Content 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66200" y="5168900"/>
            <a:ext cx="2260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21F20"/>
                </a:solidFill>
                <a:latin typeface="Pretendard Regular"/>
              </a:rPr>
              <a:t>Model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4521200"/>
            <a:ext cx="2857500" cy="13335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103100" y="4800600"/>
            <a:ext cx="2235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EA1729"/>
                </a:solidFill>
                <a:latin typeface="Pretendard SemiBold"/>
              </a:rPr>
              <a:t>Content 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03100" y="5168900"/>
            <a:ext cx="2260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21F20"/>
                </a:solidFill>
                <a:latin typeface="Pretendard Regular"/>
              </a:rPr>
              <a:t>Solution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9200" y="18034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목차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TABLE OF 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714500"/>
            <a:ext cx="3848100" cy="359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0" y="1612900"/>
            <a:ext cx="4483100" cy="353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500" y="5715000"/>
            <a:ext cx="8013700" cy="3721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6400" y="5308600"/>
            <a:ext cx="6172200" cy="4457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19200" y="18669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데이터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924300"/>
            <a:ext cx="10718800" cy="5194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9200" y="18669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데이터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0" y="2781300"/>
            <a:ext cx="7454900" cy="574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9200" y="18669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데이터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0" y="6299200"/>
            <a:ext cx="7327900" cy="3721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422400"/>
            <a:ext cx="4279900" cy="455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3500" y="1320800"/>
            <a:ext cx="4648200" cy="4457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669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데이터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6100" y="2997200"/>
            <a:ext cx="78486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505200"/>
            <a:ext cx="8483600" cy="5181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18669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데이터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9200" y="1866900"/>
            <a:ext cx="39116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모델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선정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근거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EA1729"/>
                </a:solidFill>
                <a:latin typeface="Pretendard SemiBold"/>
              </a:rPr>
              <a:t>DATA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257800" y="3149600"/>
            <a:ext cx="3810000" cy="381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8763000" y="3149600"/>
            <a:ext cx="3810000" cy="381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2217400" y="3149600"/>
            <a:ext cx="3810000" cy="381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600" y="3937000"/>
            <a:ext cx="1206500" cy="41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300" y="3937000"/>
            <a:ext cx="1206500" cy="419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0100" y="3937000"/>
            <a:ext cx="1206500" cy="419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842000" y="4470400"/>
            <a:ext cx="2717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21F20"/>
                </a:solidFill>
                <a:ea typeface="Pretendard SemiBold"/>
              </a:rPr>
              <a:t>질문</a:t>
            </a:r>
            <a:r>
              <a:rPr lang="en-US" sz="2400" b="0" i="0" u="none" strike="noStrike">
                <a:solidFill>
                  <a:srgbClr val="221F2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221F20"/>
                </a:solidFill>
                <a:ea typeface="Pretendard SemiBold"/>
              </a:rPr>
              <a:t>길이</a:t>
            </a:r>
            <a:r>
              <a:rPr lang="en-US" sz="2400" b="0" i="0" u="none" strike="noStrike">
                <a:solidFill>
                  <a:srgbClr val="221F2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221F20"/>
                </a:solidFill>
                <a:ea typeface="Pretendard SemiBold"/>
              </a:rPr>
              <a:t>분포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53100" y="5067300"/>
            <a:ext cx="2882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평균적인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질문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분포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언어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난이도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일정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56700" y="4483100"/>
            <a:ext cx="3086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21F20"/>
                </a:solidFill>
                <a:ea typeface="Pretendard SemiBold"/>
              </a:rPr>
              <a:t>복합적</a:t>
            </a:r>
            <a:r>
              <a:rPr lang="en-US" sz="2400" b="0" i="0" u="none" strike="noStrike">
                <a:solidFill>
                  <a:srgbClr val="221F2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221F20"/>
                </a:solidFill>
                <a:ea typeface="Pretendard SemiBold"/>
              </a:rPr>
              <a:t>이미지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37700" y="5105400"/>
            <a:ext cx="22352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다양한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종횡비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밝기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,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채도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편차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존재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큰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해상도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편차</a:t>
            </a:r>
          </a:p>
          <a:p>
            <a:pPr lvl="0" algn="ctr">
              <a:lnSpc>
                <a:spcPct val="116199"/>
              </a:lnSpc>
            </a:pPr>
            <a:endParaRPr lang="ko-KR" sz="2000" b="0" i="0" u="none" strike="noStrike">
              <a:solidFill>
                <a:srgbClr val="221F20">
                  <a:alpha val="70196"/>
                </a:srgbClr>
              </a:solidFill>
              <a:ea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839700" y="4495800"/>
            <a:ext cx="27432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21F20"/>
                </a:solidFill>
                <a:latin typeface="Pretendard SemiBold"/>
              </a:rPr>
              <a:t>4</a:t>
            </a:r>
            <a:r>
              <a:rPr lang="ko-KR" sz="2400" b="0" i="0" u="none" strike="noStrike">
                <a:solidFill>
                  <a:srgbClr val="221F20"/>
                </a:solidFill>
                <a:ea typeface="Pretendard SemiBold"/>
              </a:rPr>
              <a:t>지선다형</a:t>
            </a:r>
            <a:r>
              <a:rPr lang="en-US" sz="2400" b="0" i="0" u="none" strike="noStrike">
                <a:solidFill>
                  <a:srgbClr val="221F20"/>
                </a:solidFill>
                <a:latin typeface="Pretendard SemiBold"/>
              </a:rPr>
              <a:t> VQA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03200" y="5067300"/>
            <a:ext cx="25527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시각기반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Reasoning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필요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문제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54800" y="4013200"/>
            <a:ext cx="1092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근거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21900" y="4013200"/>
            <a:ext cx="1066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근거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89000" y="4013200"/>
            <a:ext cx="1066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근거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24500" y="7937500"/>
            <a:ext cx="3365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언어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이해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격차로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인한</a:t>
            </a:r>
          </a:p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성능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격차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발생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가능성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낮음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18600" y="8115300"/>
            <a:ext cx="336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시각적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문맥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이해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능력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0" y="7937500"/>
            <a:ext cx="3365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질문과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선택지를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함께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이해하는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EA1729"/>
                </a:solidFill>
                <a:ea typeface="Pretendard SemiBold"/>
              </a:rPr>
              <a:t>멀티모달</a:t>
            </a:r>
            <a:r>
              <a:rPr lang="en-US" sz="2400" b="0" i="0" u="none" strike="noStrike">
                <a:solidFill>
                  <a:srgbClr val="EA1729"/>
                </a:solidFill>
                <a:latin typeface="Pretendard SemiBold"/>
              </a:rPr>
              <a:t> Reasoning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6300" y="-88900"/>
            <a:ext cx="254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753100" y="5613400"/>
            <a:ext cx="3810000" cy="381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9258300" y="5613400"/>
            <a:ext cx="3810000" cy="381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2712700" y="5613400"/>
            <a:ext cx="3810000" cy="381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4224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00" y="6388100"/>
            <a:ext cx="12065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6388100"/>
            <a:ext cx="1206500" cy="41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2700" y="6388100"/>
            <a:ext cx="1206500" cy="419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-5400000">
            <a:off x="10541000" y="5232400"/>
            <a:ext cx="12319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1820000">
            <a:off x="11099800" y="5168900"/>
            <a:ext cx="36195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20580000">
            <a:off x="7569200" y="5156200"/>
            <a:ext cx="3670300" cy="38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10553700" y="4013200"/>
            <a:ext cx="12319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22620000">
            <a:off x="7607300" y="4076700"/>
            <a:ext cx="3619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31380000">
            <a:off x="11087100" y="4089400"/>
            <a:ext cx="36703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099800" y="4559300"/>
            <a:ext cx="152400" cy="152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337300" y="6946900"/>
            <a:ext cx="2717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221F20"/>
                </a:solidFill>
                <a:latin typeface="Pretendard SemiBold"/>
              </a:rPr>
              <a:t>Kanana-1.5-v-3B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35700" y="7531100"/>
            <a:ext cx="2882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카카오의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''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텍스트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''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를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처리하는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멀티모달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모델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52000" y="6934200"/>
            <a:ext cx="3086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21F20"/>
                </a:solidFill>
                <a:latin typeface="Pretendard SemiBold"/>
              </a:rPr>
              <a:t>VARCO-VISION 2.0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20300" y="7556500"/>
            <a:ext cx="22479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NCSOFT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의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한국어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영어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텍스트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동시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이해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22300" y="6946900"/>
            <a:ext cx="27432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21F20"/>
                </a:solidFill>
                <a:latin typeface="Pretendard SemiBold"/>
              </a:rPr>
              <a:t>Qwen 2.5 VL-7B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85800" y="7531100"/>
            <a:ext cx="2552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Alibaba cloud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의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텍스트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영상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입력을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처리하는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멀티모달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50100" y="6464300"/>
            <a:ext cx="1092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모델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45800" y="6464300"/>
            <a:ext cx="584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모델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84300" y="6464300"/>
            <a:ext cx="1066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모델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9200" y="1866900"/>
            <a:ext cx="36449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모델</a:t>
            </a:r>
            <a:r>
              <a:rPr lang="en-US" sz="5200" b="0" i="0" u="none" strike="noStrike">
                <a:solidFill>
                  <a:srgbClr val="221F20"/>
                </a:solidFill>
                <a:latin typeface="Pretendard Bold"/>
              </a:rPr>
              <a:t> </a:t>
            </a:r>
            <a:r>
              <a:rPr lang="ko-KR" sz="5200" b="0" i="0" u="none" strike="noStrike">
                <a:solidFill>
                  <a:srgbClr val="221F20"/>
                </a:solidFill>
                <a:ea typeface="Pretendard Bold"/>
              </a:rPr>
              <a:t>찾기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4600" y="1308100"/>
            <a:ext cx="410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EA1729"/>
                </a:solidFill>
                <a:latin typeface="Pretendard SemiBold"/>
              </a:rPr>
              <a:t>MODEL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803900" y="254000"/>
            <a:ext cx="3810000" cy="3810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9309100" y="254000"/>
            <a:ext cx="3810000" cy="3810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2750800" y="254000"/>
            <a:ext cx="3810000" cy="3810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0" y="1028700"/>
            <a:ext cx="1206500" cy="419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0" y="1028700"/>
            <a:ext cx="12065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3500" y="1028700"/>
            <a:ext cx="1206500" cy="4191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286500" y="2171700"/>
            <a:ext cx="2882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이미지</a:t>
            </a:r>
            <a:r>
              <a:rPr lang="en-US" altLang="ko-KR" sz="20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 </a:t>
            </a:r>
            <a:r>
              <a:rPr lang="ko-KR" altLang="en-US" sz="20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해상도 </a:t>
            </a:r>
            <a:r>
              <a:rPr lang="en-US" altLang="ko-KR" sz="20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4K</a:t>
            </a:r>
            <a:br>
              <a:rPr lang="en-US" altLang="ko-KR" sz="20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</a:br>
            <a:r>
              <a:rPr lang="ko-KR" altLang="en-US" sz="20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임의 비율 이미지 처리 가능</a:t>
            </a:r>
            <a:endParaRPr lang="en-US" altLang="ko-KR" sz="2000" b="0" i="0" u="none" strike="noStrike" dirty="0">
              <a:solidFill>
                <a:srgbClr val="221F20">
                  <a:alpha val="70196"/>
                </a:srgbClr>
              </a:solidFill>
              <a:ea typeface="Pretendard Light"/>
            </a:endParaRP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 dirty="0" err="1">
                <a:solidFill>
                  <a:srgbClr val="221F20">
                    <a:alpha val="70196"/>
                  </a:srgbClr>
                </a:solidFill>
                <a:ea typeface="Pretendard Light"/>
              </a:rPr>
              <a:t>멀티모달</a:t>
            </a:r>
            <a:r>
              <a:rPr lang="en-US" sz="2000" b="0" i="0" u="none" strike="noStrike" dirty="0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221F20">
                    <a:alpha val="70196"/>
                  </a:srgbClr>
                </a:solidFill>
                <a:ea typeface="Pretendard Light"/>
              </a:rPr>
              <a:t>모델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02800" y="1574800"/>
            <a:ext cx="3086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221F20"/>
                </a:solidFill>
                <a:latin typeface="Pretendard SemiBold"/>
              </a:rPr>
              <a:t>Gemma 3 4B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537700" y="2146300"/>
            <a:ext cx="31877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Google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의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긴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문장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 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다국어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73100" y="1587500"/>
            <a:ext cx="27432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21F20"/>
                </a:solidFill>
                <a:latin typeface="Pretendard SemiBold"/>
              </a:rPr>
              <a:t>Qwen 3 VL-30B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436600" y="2171700"/>
            <a:ext cx="25527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Alibaba cloud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의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텍스트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이미지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+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영상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입력을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처리하는</a:t>
            </a:r>
            <a:r>
              <a:rPr lang="en-US" sz="2000" b="0" i="0" u="none" strike="noStrike">
                <a:solidFill>
                  <a:srgbClr val="221F2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221F20">
                    <a:alpha val="70196"/>
                  </a:srgbClr>
                </a:solidFill>
                <a:ea typeface="Pretendard Light"/>
              </a:rPr>
              <a:t>멀티모달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200900" y="1104900"/>
            <a:ext cx="10922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 dirty="0">
                <a:solidFill>
                  <a:srgbClr val="FFFFFF"/>
                </a:solidFill>
                <a:ea typeface="Pretendard Bold"/>
              </a:rPr>
              <a:t>모델</a:t>
            </a:r>
            <a:r>
              <a:rPr lang="en-US" sz="1600" b="0" i="0" u="none" strike="noStrike" dirty="0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55300" y="1104900"/>
            <a:ext cx="1066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모델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22400" y="1104900"/>
            <a:ext cx="1066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FFFFFF"/>
                </a:solidFill>
                <a:ea typeface="Pretendard Bold"/>
              </a:rPr>
              <a:t>모델</a:t>
            </a:r>
            <a:r>
              <a:rPr lang="en-US" sz="1600" b="0" i="0" u="none" strike="noStrike">
                <a:solidFill>
                  <a:srgbClr val="FFFFFF"/>
                </a:solidFill>
                <a:latin typeface="Pretendard Bold"/>
              </a:rPr>
              <a:t> 3</a:t>
            </a: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9F3C7D35-7EF6-4066-A3FE-B7824C510511}"/>
              </a:ext>
            </a:extLst>
          </p:cNvPr>
          <p:cNvSpPr txBox="1"/>
          <p:nvPr/>
        </p:nvSpPr>
        <p:spPr>
          <a:xfrm>
            <a:off x="6319042" y="1545777"/>
            <a:ext cx="2717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221F20"/>
                </a:solidFill>
                <a:latin typeface="Pretendard SemiBold"/>
              </a:rPr>
              <a:t>GLM 4.1V 9B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429</Words>
  <Application>Microsoft Office PowerPoint</Application>
  <PresentationFormat>사용자 지정</PresentationFormat>
  <Paragraphs>168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</vt:lpstr>
      <vt:lpstr>Pretendard Bold</vt:lpstr>
      <vt:lpstr>Pretendard SemiBold</vt:lpstr>
      <vt:lpstr>Calibri</vt:lpstr>
      <vt:lpstr>Pretendard Medium</vt:lpstr>
      <vt:lpstr>Pretendard Light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3</cp:revision>
  <dcterms:created xsi:type="dcterms:W3CDTF">2006-08-16T00:00:00Z</dcterms:created>
  <dcterms:modified xsi:type="dcterms:W3CDTF">2025-10-27T04:01:22Z</dcterms:modified>
</cp:coreProperties>
</file>